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298" r:id="rId4"/>
    <p:sldId id="297" r:id="rId5"/>
    <p:sldId id="260" r:id="rId6"/>
    <p:sldId id="265" r:id="rId7"/>
    <p:sldId id="264" r:id="rId8"/>
    <p:sldId id="270" r:id="rId9"/>
    <p:sldId id="261" r:id="rId10"/>
    <p:sldId id="299" r:id="rId11"/>
    <p:sldId id="267" r:id="rId12"/>
    <p:sldId id="259" r:id="rId13"/>
    <p:sldId id="266" r:id="rId14"/>
    <p:sldId id="301" r:id="rId15"/>
    <p:sldId id="302" r:id="rId16"/>
    <p:sldId id="300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109" d="100"/>
          <a:sy n="109" d="100"/>
        </p:scale>
        <p:origin x="14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F2EC04-7AEF-C542-B8F4-A103D799210C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528E8-8CF7-9549-AB30-F2B1308C4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16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Welcome and Objectives: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Explain the purpose: to enhance understanding of observational study designs, diagnostic accuracy, and risk prediction models.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Outline key takeaways: how to critically appraise studies and apply evidence in clinical practice.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Why it Matters: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The role of observational studies in generating real-world evidence.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Importance in informing clinical decision-making without the constraints of randomized controlled trials (RCTs).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E8D4E6-F64F-4999-AC2A-A008E685C045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9879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Welcome and Objectives: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Explain the purpose: to enhance understanding of observational study designs, diagnostic accuracy, and risk prediction models.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Outline key takeaways: how to critically appraise studies and apply evidence in clinical practice.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Why it Matters: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The role of observational studies in generating real-world evidence.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Importance in informing clinical decision-making without the constraints of randomized controlled trials (RCTs).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E8D4E6-F64F-4999-AC2A-A008E685C045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434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Welcome and Objectives: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Explain the purpose: to enhance understanding of observational study designs, diagnostic accuracy, and risk prediction models.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Outline key takeaways: how to critically appraise studies and apply evidence in clinical practice.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Why it Matters: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The role of observational studies in generating real-world evidence.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Importance in informing clinical decision-making without the constraints of randomized controlled trials (RCTs).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E8D4E6-F64F-4999-AC2A-A008E685C045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0355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Welcome and Objectives: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Explain the purpose: to enhance understanding of observational study designs, diagnostic accuracy, and risk prediction models.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Outline key takeaways: how to critically appraise studies and apply evidence in clinical practice.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Why it Matters: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The role of observational studies in generating real-world evidence.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Importance in informing clinical decision-making without the constraints of randomized controlled trials (RCTs).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E8D4E6-F64F-4999-AC2A-A008E685C045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0741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Welcome and Objectives: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Explain the purpose: to enhance understanding of observational study designs, diagnostic accuracy, and risk prediction models.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Outline key takeaways: how to critically appraise studies and apply evidence in clinical practice.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Why it Matters: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The role of observational studies in generating real-world evidence.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Importance in informing clinical decision-making without the constraints of randomized controlled trials (RCTs).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E8D4E6-F64F-4999-AC2A-A008E685C045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098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A8882-8757-05D1-7DD6-FEC582B35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7561C-302C-8224-2EB1-6F038CC15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6F44F-A070-17F6-1BBE-CC75B4A1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71F65-0EB6-DD46-F81B-B23B03D53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05C8-72A6-497E-469D-526F4E56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64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7E24-F33B-2927-FA62-F6FC091C3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6916F0-3924-1379-0052-471ED1143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3A90-1C21-5000-C2D5-B0DB8A614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6A363-B29B-9289-7B90-C22B95B6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01805-6B6E-D807-4792-5AB6172F4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93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29179-EAA3-6ADD-2F5E-D01ED31AB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8F3E1-5C97-1880-E21C-BA15A694D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5FFE1-BC19-79F4-0FAB-9154C2A59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99C06-7E66-A3B0-A00D-D208FE0D1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ECED6-37B9-8231-21A2-65FB0F6E7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4733F-42C8-E731-931D-BC312D2F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9D81A-8716-934B-B72F-4E6AE638C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8A6B4-43C7-8497-B413-8E9F8C958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0228A-3BF5-28B9-6906-11352F5EE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54D9B-0F75-97E0-81B0-D8FB5BD1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58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221C-632E-38A2-7BC8-BB7C80328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16E89-9EB9-1334-7590-073E99D3B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5D332-6A28-76C6-3493-278AB1E17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53485-DE6D-DB9B-E78E-D3D5B0030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89D6C-1488-B6B0-44BC-7DBC971D8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2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10BB3-5E61-0EEE-BBE5-3B75E486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55E5E-CF58-DE6E-1FC6-408175C66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791D-5F84-F3D5-5DDC-61BCB5692B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6FE26-8BE9-0863-85AA-17A11297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68A83-5DC5-4210-C90C-540A0A63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E5EE9-C357-9926-4EC5-E9E6869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0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E060-CC69-535A-5F0F-27FD431C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D8558-375A-A303-F879-46B315EE2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5925E-BB7E-AE70-66B7-972CA8A0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C10B33-539C-B879-EDA4-E0E85A407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36EE37-74C6-87B7-ACE7-2E110A23CD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37E164-D561-5203-7C2A-127F0A45F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C075A-6A51-138C-7ADC-95827D91C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8345D-4F96-C1BE-B659-A0E610F7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55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FC3B4-3D67-2C0E-6C4A-5C74DDF0B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4CCF9E-C8FE-3D44-18BB-56D09F1CE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1698AD-8E95-3B3D-506F-6559D6789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E3A920-660F-03A5-434E-804041D3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8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5B296-7C7B-5158-CEEB-F09C9988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D2BEB-C05A-C74B-7F93-A60B4804E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A13DD-17A2-4816-7558-C826E9F70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44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88A9C-E4EC-5F3D-B46B-34D12F8D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55103-7C7D-7E7F-6275-B73F2C470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725A5-5A30-A494-BB9B-01975444B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CCE1-50A9-01F6-7467-C3A220864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6D193F-A7CF-659F-4E5D-BA0493DD7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0C05B-78C6-4F2C-C20C-FC7E85C65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5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0EB45-043D-C597-56CC-EAE451197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985A2-6D88-9D14-6832-8E05C2AF3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4E71F-DC93-ED13-9C79-267C5BDDB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8630-ADCB-AEB4-6241-589CDBAA9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958A2-B086-FFF3-3C27-92809603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71EBD-5C63-0CC7-D7D1-35ED6DA30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0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2D9822-998C-FD1F-009C-DEF0CC1C9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E6325-FFAC-784C-EA26-490D88C05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08B5-035E-5549-8E66-922B3C44EB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B5B000-5176-734E-81DE-5FA042AD7127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0C4A9-7458-5416-5D2F-8809B8A9A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48A2A-45D9-B7E0-4517-155480BE8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E44462-5ED9-2E4D-8050-348E582CB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501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6"/>
          <p:cNvSpPr>
            <a:spLocks noChangeArrowheads="1"/>
          </p:cNvSpPr>
          <p:nvPr/>
        </p:nvSpPr>
        <p:spPr bwMode="auto">
          <a:xfrm>
            <a:off x="1930400" y="1389099"/>
            <a:ext cx="7254875" cy="1391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3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Optimising</a:t>
            </a:r>
            <a:r>
              <a:rPr lang="en-US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the acute care pathway using operational research techniques  </a:t>
            </a:r>
          </a:p>
        </p:txBody>
      </p:sp>
      <p:sp>
        <p:nvSpPr>
          <p:cNvPr id="15362" name="Rectangle 7"/>
          <p:cNvSpPr>
            <a:spLocks noChangeArrowheads="1"/>
          </p:cNvSpPr>
          <p:nvPr/>
        </p:nvSpPr>
        <p:spPr bwMode="auto">
          <a:xfrm>
            <a:off x="1930400" y="4295775"/>
            <a:ext cx="6821488" cy="13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595959"/>
                </a:solidFill>
                <a:cs typeface="Arial" charset="0"/>
              </a:rPr>
              <a:t>Tom Knight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595959"/>
                </a:solidFill>
                <a:cs typeface="Arial" charset="0"/>
              </a:rPr>
              <a:t>Academic Clinical Lecturer </a:t>
            </a:r>
          </a:p>
          <a:p>
            <a:pPr>
              <a:lnSpc>
                <a:spcPct val="120000"/>
              </a:lnSpc>
            </a:pPr>
            <a:r>
              <a:rPr lang="en-GB" sz="2400" dirty="0">
                <a:solidFill>
                  <a:srgbClr val="595959"/>
                </a:solidFill>
                <a:cs typeface="Arial" charset="0"/>
              </a:rPr>
              <a:t>ST7 AIM/GIM</a:t>
            </a:r>
          </a:p>
        </p:txBody>
      </p:sp>
      <p:pic>
        <p:nvPicPr>
          <p:cNvPr id="15364" name="Picture 2" descr="TAB_col_white_backgroun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2788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E8976C-4759-1A0D-02AA-19ADF86E2FA9}"/>
              </a:ext>
            </a:extLst>
          </p:cNvPr>
          <p:cNvSpPr txBox="1">
            <a:spLocks/>
          </p:cNvSpPr>
          <p:nvPr/>
        </p:nvSpPr>
        <p:spPr>
          <a:xfrm>
            <a:off x="763211" y="1870271"/>
            <a:ext cx="5006948" cy="2420375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lnSpc>
                <a:spcPct val="150000"/>
              </a:lnSpc>
            </a:pPr>
            <a:r>
              <a:rPr lang="en-US" sz="1400" b="1" dirty="0"/>
              <a:t>WP1: Discrete event simulation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Technique for </a:t>
            </a:r>
            <a:r>
              <a:rPr lang="en-US" sz="1400" dirty="0" err="1"/>
              <a:t>analysing</a:t>
            </a:r>
            <a:r>
              <a:rPr lang="en-US" sz="1400" dirty="0"/>
              <a:t> complex systems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Models flow based on care processes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Focus on resources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Identifies bottle necks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“What if” analysis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FABB6AA-74B9-D574-6195-E556EC11E19A}"/>
              </a:ext>
            </a:extLst>
          </p:cNvPr>
          <p:cNvSpPr txBox="1">
            <a:spLocks/>
          </p:cNvSpPr>
          <p:nvPr/>
        </p:nvSpPr>
        <p:spPr>
          <a:xfrm>
            <a:off x="6421841" y="1870271"/>
            <a:ext cx="5006948" cy="2420376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lnSpc>
                <a:spcPct val="150000"/>
              </a:lnSpc>
            </a:pPr>
            <a:r>
              <a:rPr lang="en-US" sz="1400" b="1" dirty="0"/>
              <a:t>WP2: Defining patient subpopulations 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ML techniques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Identify patient subpopulations of patients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Tailored service provision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High impact interventions</a:t>
            </a:r>
            <a:endParaRPr lang="en-US" sz="1400" b="1" dirty="0"/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BB882742-09BF-281F-2F1D-83AB169B22AF}"/>
              </a:ext>
            </a:extLst>
          </p:cNvPr>
          <p:cNvSpPr/>
          <p:nvPr/>
        </p:nvSpPr>
        <p:spPr>
          <a:xfrm>
            <a:off x="5017477" y="1407209"/>
            <a:ext cx="2051538" cy="633046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1D3996D-E982-26FB-3F7D-757431759E63}"/>
              </a:ext>
            </a:extLst>
          </p:cNvPr>
          <p:cNvSpPr txBox="1">
            <a:spLocks/>
          </p:cNvSpPr>
          <p:nvPr/>
        </p:nvSpPr>
        <p:spPr>
          <a:xfrm>
            <a:off x="4033344" y="4776274"/>
            <a:ext cx="4125312" cy="1887855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lnSpc>
                <a:spcPct val="150000"/>
              </a:lnSpc>
            </a:pPr>
            <a:r>
              <a:rPr lang="en-US" sz="1500" b="1" dirty="0"/>
              <a:t>WP3: Defining patient subpopulations </a:t>
            </a: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Implement new technology</a:t>
            </a:r>
          </a:p>
          <a:p>
            <a:pPr marL="1714500" lvl="3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Point of care diagnostics </a:t>
            </a:r>
          </a:p>
          <a:p>
            <a:pPr marL="1714500" lvl="3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Wearable </a:t>
            </a:r>
          </a:p>
          <a:p>
            <a:pPr marL="1714500" lvl="3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EPIC workflow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4" name="Curved Down Arrow 13">
            <a:extLst>
              <a:ext uri="{FF2B5EF4-FFF2-40B4-BE49-F238E27FC236}">
                <a16:creationId xmlns:a16="http://schemas.microsoft.com/office/drawing/2014/main" id="{F449DCC5-E9CF-4321-4E13-B0F98B60C72B}"/>
              </a:ext>
            </a:extLst>
          </p:cNvPr>
          <p:cNvSpPr/>
          <p:nvPr/>
        </p:nvSpPr>
        <p:spPr>
          <a:xfrm rot="10800000">
            <a:off x="5017477" y="3950677"/>
            <a:ext cx="2051538" cy="633045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228D645-1BA8-2A25-509F-D37E94889B86}"/>
              </a:ext>
            </a:extLst>
          </p:cNvPr>
          <p:cNvSpPr txBox="1">
            <a:spLocks/>
          </p:cNvSpPr>
          <p:nvPr/>
        </p:nvSpPr>
        <p:spPr>
          <a:xfrm>
            <a:off x="-243760" y="384548"/>
            <a:ext cx="8098222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7DD5A55-E840-3737-DF50-C1B279133E5A}"/>
              </a:ext>
            </a:extLst>
          </p:cNvPr>
          <p:cNvSpPr txBox="1">
            <a:spLocks/>
          </p:cNvSpPr>
          <p:nvPr/>
        </p:nvSpPr>
        <p:spPr>
          <a:xfrm>
            <a:off x="370489" y="480824"/>
            <a:ext cx="7325710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 data driven acute medicine pathway </a:t>
            </a:r>
          </a:p>
        </p:txBody>
      </p:sp>
      <p:pic>
        <p:nvPicPr>
          <p:cNvPr id="17" name="Picture 2" descr="TAB_col_white_background.eps">
            <a:extLst>
              <a:ext uri="{FF2B5EF4-FFF2-40B4-BE49-F238E27FC236}">
                <a16:creationId xmlns:a16="http://schemas.microsoft.com/office/drawing/2014/main" id="{5A6AC8FD-E3D8-16AC-70F1-C4DD81742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5360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AB_col_white_background.eps">
            <a:extLst>
              <a:ext uri="{FF2B5EF4-FFF2-40B4-BE49-F238E27FC236}">
                <a16:creationId xmlns:a16="http://schemas.microsoft.com/office/drawing/2014/main" id="{43D5288D-9B34-C72C-2E6E-BB8EF2DFC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3C6437-56CE-1E44-BE0E-00A0922BF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343" r="76701" b="33914"/>
          <a:stretch/>
        </p:blipFill>
        <p:spPr>
          <a:xfrm>
            <a:off x="3873459" y="2008104"/>
            <a:ext cx="3219001" cy="44401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418D6D-7AD9-6AFE-71E2-EA453500E6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1475" y="1735288"/>
            <a:ext cx="2435092" cy="18386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8E34EC-9696-F401-2EFE-C3D1DDB257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5292" y="1633079"/>
            <a:ext cx="2436865" cy="19408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1AEF63-CDE2-0D81-2B12-2AA77FC6C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2623" y="1633079"/>
            <a:ext cx="2735121" cy="2895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78D8D3-1035-CF37-D457-1A518F3643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134" y="3637280"/>
            <a:ext cx="3007560" cy="297086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523BE973-7103-7D15-EF83-46DE8EC6B38E}"/>
              </a:ext>
            </a:extLst>
          </p:cNvPr>
          <p:cNvSpPr txBox="1">
            <a:spLocks/>
          </p:cNvSpPr>
          <p:nvPr/>
        </p:nvSpPr>
        <p:spPr>
          <a:xfrm>
            <a:off x="152844" y="456958"/>
            <a:ext cx="7325710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Discrete event simulation: intuition</a:t>
            </a:r>
          </a:p>
        </p:txBody>
      </p:sp>
    </p:spTree>
    <p:extLst>
      <p:ext uri="{BB962C8B-B14F-4D97-AF65-F5344CB8AC3E}">
        <p14:creationId xmlns:p14="http://schemas.microsoft.com/office/powerpoint/2010/main" val="2685405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37EC69-FE67-61F2-086D-CF050BAE0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47" y="2664074"/>
            <a:ext cx="4835769" cy="34550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ECA37B-19A2-48BA-6828-6BC5E3C34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124" y="2664074"/>
            <a:ext cx="4835769" cy="345504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A33B07B-EB3F-2D3B-6820-BC7A29FF3B85}"/>
              </a:ext>
            </a:extLst>
          </p:cNvPr>
          <p:cNvSpPr txBox="1">
            <a:spLocks/>
          </p:cNvSpPr>
          <p:nvPr/>
        </p:nvSpPr>
        <p:spPr>
          <a:xfrm>
            <a:off x="410309" y="812558"/>
            <a:ext cx="8159262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Discrete event simulation: probabilistic / thrive on variability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87010-9EB0-0BC1-4292-05FDE10ED179}"/>
              </a:ext>
            </a:extLst>
          </p:cNvPr>
          <p:cNvSpPr txBox="1"/>
          <p:nvPr/>
        </p:nvSpPr>
        <p:spPr>
          <a:xfrm>
            <a:off x="1424960" y="1958161"/>
            <a:ext cx="409660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Average ED attendance over 365 days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DF3762-2FAF-7883-8D37-623714D51478}"/>
              </a:ext>
            </a:extLst>
          </p:cNvPr>
          <p:cNvSpPr txBox="1"/>
          <p:nvPr/>
        </p:nvSpPr>
        <p:spPr>
          <a:xfrm>
            <a:off x="6670433" y="1958160"/>
            <a:ext cx="409660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single days Attendance</a:t>
            </a:r>
          </a:p>
        </p:txBody>
      </p:sp>
      <p:pic>
        <p:nvPicPr>
          <p:cNvPr id="9" name="Picture 2" descr="TAB_col_white_background.eps">
            <a:extLst>
              <a:ext uri="{FF2B5EF4-FFF2-40B4-BE49-F238E27FC236}">
                <a16:creationId xmlns:a16="http://schemas.microsoft.com/office/drawing/2014/main" id="{1EEFE58C-64D3-865B-8C67-872A8FB48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0194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05E0DD-467B-8BC3-82FB-B5776244A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28" y="2096300"/>
            <a:ext cx="4889088" cy="3953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7550A3-EE33-9F3A-2E88-83B3CA3B9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155" y="2096300"/>
            <a:ext cx="4663508" cy="39020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7B3A50-41F5-AE1C-0BE3-364AE3E7C11C}"/>
              </a:ext>
            </a:extLst>
          </p:cNvPr>
          <p:cNvSpPr txBox="1"/>
          <p:nvPr/>
        </p:nvSpPr>
        <p:spPr>
          <a:xfrm>
            <a:off x="1216067" y="1442346"/>
            <a:ext cx="409660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Triage nurse capacity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9D5278-95D2-E7D3-948A-DBCD6DD10141}"/>
              </a:ext>
            </a:extLst>
          </p:cNvPr>
          <p:cNvSpPr txBox="1"/>
          <p:nvPr/>
        </p:nvSpPr>
        <p:spPr>
          <a:xfrm>
            <a:off x="6395155" y="1442346"/>
            <a:ext cx="409660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Triage nurse capacity = 3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A26CD0-A9AA-C050-90A3-639F8EBD1F34}"/>
              </a:ext>
            </a:extLst>
          </p:cNvPr>
          <p:cNvSpPr txBox="1">
            <a:spLocks/>
          </p:cNvSpPr>
          <p:nvPr/>
        </p:nvSpPr>
        <p:spPr>
          <a:xfrm>
            <a:off x="-1594339" y="859677"/>
            <a:ext cx="11417833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Discrete event simulation: what if analysis</a:t>
            </a:r>
          </a:p>
        </p:txBody>
      </p:sp>
      <p:pic>
        <p:nvPicPr>
          <p:cNvPr id="12" name="Picture 2" descr="TAB_col_white_background.eps">
            <a:extLst>
              <a:ext uri="{FF2B5EF4-FFF2-40B4-BE49-F238E27FC236}">
                <a16:creationId xmlns:a16="http://schemas.microsoft.com/office/drawing/2014/main" id="{C50F340D-387E-4F09-D0E0-DC674537F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884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EA26CD0-A9AA-C050-90A3-639F8EBD1F34}"/>
              </a:ext>
            </a:extLst>
          </p:cNvPr>
          <p:cNvSpPr txBox="1">
            <a:spLocks/>
          </p:cNvSpPr>
          <p:nvPr/>
        </p:nvSpPr>
        <p:spPr>
          <a:xfrm>
            <a:off x="-1559170" y="803438"/>
            <a:ext cx="11417833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Discrete event simulation: PTWR in ED</a:t>
            </a:r>
          </a:p>
        </p:txBody>
      </p:sp>
      <p:pic>
        <p:nvPicPr>
          <p:cNvPr id="12" name="Picture 2" descr="TAB_col_white_background.eps">
            <a:extLst>
              <a:ext uri="{FF2B5EF4-FFF2-40B4-BE49-F238E27FC236}">
                <a16:creationId xmlns:a16="http://schemas.microsoft.com/office/drawing/2014/main" id="{C50F340D-387E-4F09-D0E0-DC674537F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718FB5-6985-C8D5-93B1-46B58D4A7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630" y="2385512"/>
            <a:ext cx="7080739" cy="4278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0A3D0E-914E-BCE4-214B-D3CE1BA44705}"/>
              </a:ext>
            </a:extLst>
          </p:cNvPr>
          <p:cNvSpPr txBox="1"/>
          <p:nvPr/>
        </p:nvSpPr>
        <p:spPr>
          <a:xfrm>
            <a:off x="2397976" y="1412732"/>
            <a:ext cx="6992209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Consultants 07:00-21:00 = 2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AMU bed rate = 1 per hour</a:t>
            </a:r>
          </a:p>
        </p:txBody>
      </p:sp>
    </p:spTree>
    <p:extLst>
      <p:ext uri="{BB962C8B-B14F-4D97-AF65-F5344CB8AC3E}">
        <p14:creationId xmlns:p14="http://schemas.microsoft.com/office/powerpoint/2010/main" val="352915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EA26CD0-A9AA-C050-90A3-639F8EBD1F34}"/>
              </a:ext>
            </a:extLst>
          </p:cNvPr>
          <p:cNvSpPr txBox="1">
            <a:spLocks/>
          </p:cNvSpPr>
          <p:nvPr/>
        </p:nvSpPr>
        <p:spPr>
          <a:xfrm>
            <a:off x="-2848709" y="552609"/>
            <a:ext cx="11417833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Discrete event simulation: </a:t>
            </a:r>
          </a:p>
        </p:txBody>
      </p:sp>
      <p:pic>
        <p:nvPicPr>
          <p:cNvPr id="12" name="Picture 2" descr="TAB_col_white_background.eps">
            <a:extLst>
              <a:ext uri="{FF2B5EF4-FFF2-40B4-BE49-F238E27FC236}">
                <a16:creationId xmlns:a16="http://schemas.microsoft.com/office/drawing/2014/main" id="{C50F340D-387E-4F09-D0E0-DC674537F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0F50A1-D2B7-C40A-1B39-EFA987272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630" y="2399588"/>
            <a:ext cx="7080739" cy="42252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7A9F92-8C4F-4216-9810-B42B31F52C71}"/>
              </a:ext>
            </a:extLst>
          </p:cNvPr>
          <p:cNvSpPr txBox="1"/>
          <p:nvPr/>
        </p:nvSpPr>
        <p:spPr>
          <a:xfrm>
            <a:off x="2644160" y="1294356"/>
            <a:ext cx="6992209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Consultants 07:00-21:00 = 10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AMU bed rate = 1 per hour</a:t>
            </a:r>
          </a:p>
        </p:txBody>
      </p:sp>
    </p:spTree>
    <p:extLst>
      <p:ext uri="{BB962C8B-B14F-4D97-AF65-F5344CB8AC3E}">
        <p14:creationId xmlns:p14="http://schemas.microsoft.com/office/powerpoint/2010/main" val="2445360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2" descr="TAB_col_white_backgroun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322EE-4C44-5351-5A59-E390F1C9409E}"/>
              </a:ext>
            </a:extLst>
          </p:cNvPr>
          <p:cNvSpPr txBox="1">
            <a:spLocks/>
          </p:cNvSpPr>
          <p:nvPr/>
        </p:nvSpPr>
        <p:spPr>
          <a:xfrm>
            <a:off x="584555" y="361307"/>
            <a:ext cx="901138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651002A-DF25-38F7-4928-E9C576BD40FF}"/>
              </a:ext>
            </a:extLst>
          </p:cNvPr>
          <p:cNvSpPr txBox="1">
            <a:spLocks/>
          </p:cNvSpPr>
          <p:nvPr/>
        </p:nvSpPr>
        <p:spPr>
          <a:xfrm>
            <a:off x="150159" y="812558"/>
            <a:ext cx="3399692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Future work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271EE9-7DF7-722C-EA62-873E58942C90}"/>
              </a:ext>
            </a:extLst>
          </p:cNvPr>
          <p:cNvSpPr txBox="1">
            <a:spLocks/>
          </p:cNvSpPr>
          <p:nvPr/>
        </p:nvSpPr>
        <p:spPr>
          <a:xfrm>
            <a:off x="584555" y="1689923"/>
            <a:ext cx="10704768" cy="46288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Validate model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Build at Wythenshawe – emulate across trust sites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Suggestions for “what if” scenarios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Add additional complexity 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Access to diagnostics 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Treatments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Geographical / Estate (beds as </a:t>
            </a:r>
            <a:r>
              <a:rPr lang="en-US" sz="1600" dirty="0" err="1"/>
              <a:t>rource</a:t>
            </a:r>
            <a:r>
              <a:rPr lang="en-US" sz="1600" dirty="0"/>
              <a:t>)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l">
              <a:lnSpc>
                <a:spcPct val="150000"/>
              </a:lnSpc>
            </a:pPr>
            <a:r>
              <a:rPr lang="en-US" sz="2000" u="sng" dirty="0"/>
              <a:t>Current limiting step</a:t>
            </a:r>
            <a:endParaRPr lang="en-US" sz="1600" u="sng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Access to data</a:t>
            </a:r>
          </a:p>
          <a:p>
            <a:pPr algn="l"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0739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CC93C3-7A62-D3A0-5123-FA1154B8689C}"/>
              </a:ext>
            </a:extLst>
          </p:cNvPr>
          <p:cNvSpPr txBox="1">
            <a:spLocks/>
          </p:cNvSpPr>
          <p:nvPr/>
        </p:nvSpPr>
        <p:spPr>
          <a:xfrm>
            <a:off x="246186" y="552609"/>
            <a:ext cx="2461845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Thanks: </a:t>
            </a:r>
          </a:p>
        </p:txBody>
      </p:sp>
    </p:spTree>
    <p:extLst>
      <p:ext uri="{BB962C8B-B14F-4D97-AF65-F5344CB8AC3E}">
        <p14:creationId xmlns:p14="http://schemas.microsoft.com/office/powerpoint/2010/main" val="62939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2" descr="TAB_col_white_backgroun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322EE-4C44-5351-5A59-E390F1C9409E}"/>
              </a:ext>
            </a:extLst>
          </p:cNvPr>
          <p:cNvSpPr txBox="1">
            <a:spLocks/>
          </p:cNvSpPr>
          <p:nvPr/>
        </p:nvSpPr>
        <p:spPr>
          <a:xfrm>
            <a:off x="584555" y="361307"/>
            <a:ext cx="901138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651002A-DF25-38F7-4928-E9C576BD40FF}"/>
              </a:ext>
            </a:extLst>
          </p:cNvPr>
          <p:cNvSpPr txBox="1">
            <a:spLocks/>
          </p:cNvSpPr>
          <p:nvPr/>
        </p:nvSpPr>
        <p:spPr>
          <a:xfrm>
            <a:off x="0" y="812558"/>
            <a:ext cx="5931858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Professional Background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271EE9-7DF7-722C-EA62-873E58942C90}"/>
              </a:ext>
            </a:extLst>
          </p:cNvPr>
          <p:cNvSpPr txBox="1">
            <a:spLocks/>
          </p:cNvSpPr>
          <p:nvPr/>
        </p:nvSpPr>
        <p:spPr>
          <a:xfrm>
            <a:off x="584555" y="2303605"/>
            <a:ext cx="9368742" cy="3633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Senior trainee in acute medicine / general medicine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PhD from the University of Birmingham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Interest in the use of routinely collected data to </a:t>
            </a:r>
            <a:r>
              <a:rPr lang="en-US" sz="2000" dirty="0" err="1"/>
              <a:t>optimise</a:t>
            </a:r>
            <a:r>
              <a:rPr lang="en-US" sz="2000" dirty="0"/>
              <a:t> acute care processes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Currently employed by Acute Medicine at Wythenshawe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Funded lecturers post at UoM (split my time 50:50)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Co-supervised (Tim Felton / Anthony Wilson)</a:t>
            </a:r>
          </a:p>
        </p:txBody>
      </p:sp>
    </p:spTree>
    <p:extLst>
      <p:ext uri="{BB962C8B-B14F-4D97-AF65-F5344CB8AC3E}">
        <p14:creationId xmlns:p14="http://schemas.microsoft.com/office/powerpoint/2010/main" val="1707748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2" descr="TAB_col_white_backgroun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322EE-4C44-5351-5A59-E390F1C9409E}"/>
              </a:ext>
            </a:extLst>
          </p:cNvPr>
          <p:cNvSpPr txBox="1">
            <a:spLocks/>
          </p:cNvSpPr>
          <p:nvPr/>
        </p:nvSpPr>
        <p:spPr>
          <a:xfrm>
            <a:off x="584555" y="361307"/>
            <a:ext cx="901138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651002A-DF25-38F7-4928-E9C576BD40FF}"/>
              </a:ext>
            </a:extLst>
          </p:cNvPr>
          <p:cNvSpPr txBox="1">
            <a:spLocks/>
          </p:cNvSpPr>
          <p:nvPr/>
        </p:nvSpPr>
        <p:spPr>
          <a:xfrm>
            <a:off x="-369873" y="661179"/>
            <a:ext cx="5931858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Medical Outliers in ED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36DFC101-9CF4-DBD9-0A95-ECA7C07D6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0305" y="1652588"/>
            <a:ext cx="9011389" cy="473019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28382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2" descr="TAB_col_white_backgroun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322EE-4C44-5351-5A59-E390F1C9409E}"/>
              </a:ext>
            </a:extLst>
          </p:cNvPr>
          <p:cNvSpPr txBox="1">
            <a:spLocks/>
          </p:cNvSpPr>
          <p:nvPr/>
        </p:nvSpPr>
        <p:spPr>
          <a:xfrm>
            <a:off x="584555" y="361307"/>
            <a:ext cx="901138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FE63AE-8896-54EB-6C56-03087E21A1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221" y="1721301"/>
            <a:ext cx="9613557" cy="477539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4657786-311B-10C1-CEF1-1B881C0E84C3}"/>
              </a:ext>
            </a:extLst>
          </p:cNvPr>
          <p:cNvSpPr txBox="1">
            <a:spLocks/>
          </p:cNvSpPr>
          <p:nvPr/>
        </p:nvSpPr>
        <p:spPr>
          <a:xfrm>
            <a:off x="72080" y="456958"/>
            <a:ext cx="2434281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Solutions</a:t>
            </a:r>
          </a:p>
        </p:txBody>
      </p:sp>
    </p:spTree>
    <p:extLst>
      <p:ext uri="{BB962C8B-B14F-4D97-AF65-F5344CB8AC3E}">
        <p14:creationId xmlns:p14="http://schemas.microsoft.com/office/powerpoint/2010/main" val="2860782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E9FB43-13CF-7399-79D7-77DBCB024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496" y="1793478"/>
            <a:ext cx="6293992" cy="401781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E2936DA-17F0-3D1E-6770-0F56008C3A65}"/>
              </a:ext>
            </a:extLst>
          </p:cNvPr>
          <p:cNvSpPr txBox="1">
            <a:spLocks/>
          </p:cNvSpPr>
          <p:nvPr/>
        </p:nvSpPr>
        <p:spPr>
          <a:xfrm>
            <a:off x="0" y="620590"/>
            <a:ext cx="7987862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Acute care a complex adaptive system</a:t>
            </a:r>
          </a:p>
        </p:txBody>
      </p:sp>
      <p:pic>
        <p:nvPicPr>
          <p:cNvPr id="4" name="Picture 2" descr="TAB_col_white_background.eps">
            <a:extLst>
              <a:ext uri="{FF2B5EF4-FFF2-40B4-BE49-F238E27FC236}">
                <a16:creationId xmlns:a16="http://schemas.microsoft.com/office/drawing/2014/main" id="{AFC6BE6F-8C4A-F600-C963-12FD83B71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17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78B03C-3F40-2761-3331-0B3C5B815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18"/>
          <a:stretch/>
        </p:blipFill>
        <p:spPr>
          <a:xfrm>
            <a:off x="2209800" y="2535691"/>
            <a:ext cx="7772400" cy="380878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6642B74-B4FF-654C-5618-2B9F381131BA}"/>
              </a:ext>
            </a:extLst>
          </p:cNvPr>
          <p:cNvSpPr txBox="1">
            <a:spLocks/>
          </p:cNvSpPr>
          <p:nvPr/>
        </p:nvSpPr>
        <p:spPr>
          <a:xfrm>
            <a:off x="0" y="513527"/>
            <a:ext cx="8208579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Wythenshawe: National Benchmarking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21749E-7C43-B239-D2DB-869CFA047B0E}"/>
              </a:ext>
            </a:extLst>
          </p:cNvPr>
          <p:cNvSpPr txBox="1"/>
          <p:nvPr/>
        </p:nvSpPr>
        <p:spPr>
          <a:xfrm>
            <a:off x="2433145" y="1583022"/>
            <a:ext cx="732571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Consultant assessment within 6 hours of arrival 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(07:59-20:00)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6B2185-0C52-2800-7172-031E5BB7718F}"/>
              </a:ext>
            </a:extLst>
          </p:cNvPr>
          <p:cNvSpPr txBox="1"/>
          <p:nvPr/>
        </p:nvSpPr>
        <p:spPr>
          <a:xfrm>
            <a:off x="9154512" y="6379770"/>
            <a:ext cx="303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*SAMBA24: single day of care survey</a:t>
            </a:r>
          </a:p>
        </p:txBody>
      </p:sp>
      <p:pic>
        <p:nvPicPr>
          <p:cNvPr id="8" name="Picture 2" descr="TAB_col_white_background.eps">
            <a:extLst>
              <a:ext uri="{FF2B5EF4-FFF2-40B4-BE49-F238E27FC236}">
                <a16:creationId xmlns:a16="http://schemas.microsoft.com/office/drawing/2014/main" id="{6CC302DE-A97D-F994-FFDC-003435FAB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870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E3F44A-D1B4-70E8-6F28-4381D86571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05"/>
          <a:stretch/>
        </p:blipFill>
        <p:spPr>
          <a:xfrm>
            <a:off x="2209800" y="2438400"/>
            <a:ext cx="7772400" cy="40006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336D220-2AB8-1221-76FC-09697F10C5C0}"/>
              </a:ext>
            </a:extLst>
          </p:cNvPr>
          <p:cNvSpPr txBox="1">
            <a:spLocks/>
          </p:cNvSpPr>
          <p:nvPr/>
        </p:nvSpPr>
        <p:spPr>
          <a:xfrm>
            <a:off x="0" y="513527"/>
            <a:ext cx="8208579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Wythenshawe: National Benchmarking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2A1BB2-6D25-ABCA-96F3-4AE20386D614}"/>
              </a:ext>
            </a:extLst>
          </p:cNvPr>
          <p:cNvSpPr txBox="1"/>
          <p:nvPr/>
        </p:nvSpPr>
        <p:spPr>
          <a:xfrm>
            <a:off x="2596055" y="1460424"/>
            <a:ext cx="7262648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Consultant assessment within 14 hours of arrival 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(20:00-07:59)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B1669F-85A7-6EB4-372B-84EC412136F8}"/>
              </a:ext>
            </a:extLst>
          </p:cNvPr>
          <p:cNvSpPr txBox="1"/>
          <p:nvPr/>
        </p:nvSpPr>
        <p:spPr>
          <a:xfrm>
            <a:off x="9154512" y="6379770"/>
            <a:ext cx="303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*SAMBA24: single day of care survey</a:t>
            </a:r>
          </a:p>
        </p:txBody>
      </p:sp>
      <p:pic>
        <p:nvPicPr>
          <p:cNvPr id="9" name="Picture 2" descr="TAB_col_white_background.eps">
            <a:extLst>
              <a:ext uri="{FF2B5EF4-FFF2-40B4-BE49-F238E27FC236}">
                <a16:creationId xmlns:a16="http://schemas.microsoft.com/office/drawing/2014/main" id="{16AF9F0C-7F59-C8BB-2ACC-03657E669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716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E899B0-05E9-7B38-2670-8AB9ECEE5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815" y="1374664"/>
            <a:ext cx="9057503" cy="492728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8B4E0D9-FA8B-A2FE-149E-AD6F4A9174BA}"/>
              </a:ext>
            </a:extLst>
          </p:cNvPr>
          <p:cNvSpPr txBox="1">
            <a:spLocks/>
          </p:cNvSpPr>
          <p:nvPr/>
        </p:nvSpPr>
        <p:spPr>
          <a:xfrm>
            <a:off x="-342504" y="456958"/>
            <a:ext cx="9304638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Process map: Acute Medicine Activity in ED </a:t>
            </a:r>
          </a:p>
        </p:txBody>
      </p:sp>
      <p:pic>
        <p:nvPicPr>
          <p:cNvPr id="5" name="Picture 2" descr="TAB_col_white_background.eps">
            <a:extLst>
              <a:ext uri="{FF2B5EF4-FFF2-40B4-BE49-F238E27FC236}">
                <a16:creationId xmlns:a16="http://schemas.microsoft.com/office/drawing/2014/main" id="{E6326676-8785-4E5C-2845-7C37E9AFE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477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480A47D2-5878-3114-67DA-60481B142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33" y="1753435"/>
            <a:ext cx="5253147" cy="344876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D8275334-0F0E-DB63-A215-1D525271F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04620"/>
            <a:ext cx="5724267" cy="344876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161364A-26DD-ACD2-D25B-EB1F663D1070}"/>
              </a:ext>
            </a:extLst>
          </p:cNvPr>
          <p:cNvSpPr txBox="1">
            <a:spLocks/>
          </p:cNvSpPr>
          <p:nvPr/>
        </p:nvSpPr>
        <p:spPr>
          <a:xfrm>
            <a:off x="-325822" y="492506"/>
            <a:ext cx="5749159" cy="519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ED as a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defacto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AMU</a:t>
            </a:r>
          </a:p>
        </p:txBody>
      </p:sp>
      <p:pic>
        <p:nvPicPr>
          <p:cNvPr id="8" name="Picture 2" descr="TAB_col_white_background.eps">
            <a:extLst>
              <a:ext uri="{FF2B5EF4-FFF2-40B4-BE49-F238E27FC236}">
                <a16:creationId xmlns:a16="http://schemas.microsoft.com/office/drawing/2014/main" id="{98501325-8103-1A9F-53CB-63D2C5047C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340" y="361307"/>
            <a:ext cx="16637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137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</TotalTime>
  <Words>703</Words>
  <Application>Microsoft Macintosh PowerPoint</Application>
  <PresentationFormat>Widescreen</PresentationFormat>
  <Paragraphs>109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.SF NS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 Knight</dc:creator>
  <cp:lastModifiedBy>Tom Knight</cp:lastModifiedBy>
  <cp:revision>4</cp:revision>
  <dcterms:created xsi:type="dcterms:W3CDTF">2024-11-16T09:48:05Z</dcterms:created>
  <dcterms:modified xsi:type="dcterms:W3CDTF">2024-11-19T19:49:02Z</dcterms:modified>
</cp:coreProperties>
</file>

<file path=docProps/thumbnail.jpeg>
</file>